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56" r:id="rId5"/>
    <p:sldId id="3849" r:id="rId6"/>
    <p:sldId id="261" r:id="rId7"/>
    <p:sldId id="3853" r:id="rId8"/>
    <p:sldId id="3852" r:id="rId9"/>
    <p:sldId id="3850" r:id="rId10"/>
    <p:sldId id="3851" r:id="rId11"/>
    <p:sldId id="265" r:id="rId12"/>
    <p:sldId id="3854" r:id="rId13"/>
    <p:sldId id="3848" r:id="rId14"/>
    <p:sldId id="3855" r:id="rId15"/>
    <p:sldId id="3856" r:id="rId16"/>
    <p:sldId id="3857" r:id="rId17"/>
    <p:sldId id="3858" r:id="rId18"/>
    <p:sldId id="3859" r:id="rId19"/>
    <p:sldId id="3860" r:id="rId20"/>
    <p:sldId id="3861" r:id="rId21"/>
    <p:sldId id="3862" r:id="rId22"/>
    <p:sldId id="3863" r:id="rId23"/>
    <p:sldId id="3864" r:id="rId24"/>
    <p:sldId id="3865" r:id="rId25"/>
    <p:sldId id="3866" r:id="rId26"/>
    <p:sldId id="3847" r:id="rId27"/>
    <p:sldId id="26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63" autoAdjust="0"/>
    <p:restoredTop sz="94694" autoAdjust="0"/>
  </p:normalViewPr>
  <p:slideViewPr>
    <p:cSldViewPr snapToGrid="0">
      <p:cViewPr varScale="1">
        <p:scale>
          <a:sx n="81" d="100"/>
          <a:sy n="81" d="100"/>
        </p:scale>
        <p:origin x="787" y="53"/>
      </p:cViewPr>
      <p:guideLst/>
    </p:cSldViewPr>
  </p:slideViewPr>
  <p:outlineViewPr>
    <p:cViewPr>
      <p:scale>
        <a:sx n="33" d="100"/>
        <a:sy n="33" d="100"/>
      </p:scale>
      <p:origin x="0" y="-3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0CE03-6C3A-EB4D-A9B1-7EFD38B58412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7D50D-BAA9-464B-B391-243138E078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92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297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681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F59541-C4F5-4BAA-2FF0-F79D673E46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5955FD-479A-337B-721A-1C1B0124C1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81FCC5-4DA3-13C1-A564-6F66B56F94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BC726D-B07E-D29C-EB17-7A664CEE08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835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D6C08-2C7F-EF66-EBEB-29CD5DE7F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CF6D61-6AC1-28C0-3923-61AF0B6C10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E5E6A9-B675-F710-18A4-B87934EA5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EC0DD7-B9AF-46B0-9863-0A4B896586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215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2A3FFD-1FCA-70CE-4BE3-7172ACF59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D6A4B1-4970-4D37-C5DF-C34B5C5F61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2A77DC-4A4D-93B2-D802-4B125B83AA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98A5F-C1A9-D6E3-3E46-6D4860BAA1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635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A8D4E-F109-517D-25EA-39F89DE51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CCA333-C9C6-32FE-E77C-67A48D1634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B2201A-0E0F-0989-B7BA-3237185B73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22525-1171-9466-FF88-E4ED2A7C19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506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6C681C-3844-69D1-F325-0A0A753CA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0F719D-1127-6F1B-D19B-0C1ABC4291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CE854E-7BC5-45F5-205F-B815730F1A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28307C-1DC7-AEBF-EEA4-1C0117913E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3084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AD3DA-1814-EFC5-367D-866F9DBA7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E8E6AB-9261-AD81-AFE2-CD11CFBD0C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38BE20-4BB4-EC01-BFC3-53B812FE47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4DD14-E234-5BC3-FECC-3AF38E8F35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335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E3573B-B9A1-3F5F-1EE8-D05724DE2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576E61-F797-E6F4-DFDD-5F600FCD53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EC0B14-DFAB-1004-4834-74A520276A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253D03-B592-80AC-4B91-76EC9E7B0A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8298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BE804-4D65-67D5-A5DD-F6204F4E30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4719DF-A686-3388-D791-7A86EF77A2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CE66F3-EB1D-5B2F-0375-4FCDF7ECB1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384F6F-BD9E-3877-EA0E-02DD9A5EEA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1441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17CAF0-3214-0F30-5494-923A48FDF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4847DE-4163-D9F6-E580-F72E6BD47C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529F0D-1763-1D8D-742D-45C5224954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B122A5-FE31-0A4E-181C-E717514329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909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9197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6CE7E3-B38D-6A44-EAEE-0DFEE2C59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B0AB56-D5E6-52B7-C4DE-4256A441F8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DC6AA5-FDC5-C74C-A078-03442E6234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303B99-1A39-3E7A-F0A2-6FDA6CDE25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1959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7905C7-8F72-FD3C-7624-04CF7DE1C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CDBC53-AC60-F7B2-D2FE-EED6C371A2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68BB4E-D6CD-7D50-B984-0F3DE078E3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AC75D-1566-EABA-5A1E-5EECFC74FA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6147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2290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739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40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70E70-DD4D-C7F6-1A5A-885D7D5F9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920397-BBB7-5E60-680A-F76CB88538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6CC4B4-E718-F635-4A17-54DAC8A616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669099-EA6D-8E32-0556-71CB5911DA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494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D520A-695F-1DC6-BEDD-C7CDD7CB9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5CDC7E-598A-1F28-3886-2E0DB41977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C43608-15AF-F774-FFC9-FDA922BAAE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71436B-C618-0A5E-82E1-996F4C27EE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94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538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949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1098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F57C2-9998-A11B-251E-C4E7A4E21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690D1D-DC00-7E90-5065-D206AF3D98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91582D-4B74-8555-CF14-AB603CA432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48119C-B4D7-41C4-AE0E-3E6119C981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2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429764-E305-A48D-5244-9BCD20902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8286859"/>
            <a:chOff x="0" y="1"/>
            <a:chExt cx="12192000" cy="8286859"/>
          </a:xfrm>
        </p:grpSpPr>
        <p:sp>
          <p:nvSpPr>
            <p:cNvPr id="7" name="Freeform 13">
              <a:extLst>
                <a:ext uri="{FF2B5EF4-FFF2-40B4-BE49-F238E27FC236}">
                  <a16:creationId xmlns:a16="http://schemas.microsoft.com/office/drawing/2014/main" id="{45F65CE3-2411-E8E5-B72E-F5CBEC4DDC55}"/>
                </a:ext>
              </a:extLst>
            </p:cNvPr>
            <p:cNvSpPr/>
            <p:nvPr userDrawn="1"/>
          </p:nvSpPr>
          <p:spPr>
            <a:xfrm>
              <a:off x="4000500" y="1087403"/>
              <a:ext cx="8191500" cy="5770597"/>
            </a:xfrm>
            <a:custGeom>
              <a:avLst/>
              <a:gdLst>
                <a:gd name="connsiteX0" fmla="*/ 4929467 w 8191500"/>
                <a:gd name="connsiteY0" fmla="*/ 0 h 5770597"/>
                <a:gd name="connsiteX1" fmla="*/ 8065066 w 8191500"/>
                <a:gd name="connsiteY1" fmla="*/ 1118513 h 5770597"/>
                <a:gd name="connsiteX2" fmla="*/ 8191500 w 8191500"/>
                <a:gd name="connsiteY2" fmla="*/ 1227339 h 5770597"/>
                <a:gd name="connsiteX3" fmla="*/ 8191500 w 8191500"/>
                <a:gd name="connsiteY3" fmla="*/ 5770597 h 5770597"/>
                <a:gd name="connsiteX4" fmla="*/ 79523 w 8191500"/>
                <a:gd name="connsiteY4" fmla="*/ 5770597 h 5770597"/>
                <a:gd name="connsiteX5" fmla="*/ 56799 w 8191500"/>
                <a:gd name="connsiteY5" fmla="*/ 5644158 h 5770597"/>
                <a:gd name="connsiteX6" fmla="*/ 0 w 8191500"/>
                <a:gd name="connsiteY6" fmla="*/ 4898209 h 5770597"/>
                <a:gd name="connsiteX7" fmla="*/ 4929467 w 8191500"/>
                <a:gd name="connsiteY7" fmla="*/ 0 h 5770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91500" h="5770597">
                  <a:moveTo>
                    <a:pt x="4929467" y="0"/>
                  </a:moveTo>
                  <a:cubicBezTo>
                    <a:pt x="6120547" y="0"/>
                    <a:pt x="7212963" y="419755"/>
                    <a:pt x="8065066" y="1118513"/>
                  </a:cubicBezTo>
                  <a:lnTo>
                    <a:pt x="8191500" y="1227339"/>
                  </a:lnTo>
                  <a:lnTo>
                    <a:pt x="8191500" y="5770597"/>
                  </a:lnTo>
                  <a:lnTo>
                    <a:pt x="79523" y="5770597"/>
                  </a:lnTo>
                  <a:lnTo>
                    <a:pt x="56799" y="5644158"/>
                  </a:lnTo>
                  <a:cubicBezTo>
                    <a:pt x="19398" y="5400934"/>
                    <a:pt x="0" y="5151822"/>
                    <a:pt x="0" y="4898209"/>
                  </a:cubicBezTo>
                  <a:cubicBezTo>
                    <a:pt x="0" y="2193003"/>
                    <a:pt x="2206998" y="0"/>
                    <a:pt x="4929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B6B51B3-AA6C-9C5E-7032-5AEA05D459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6241" y="183933"/>
              <a:ext cx="0" cy="1597708"/>
            </a:xfrm>
            <a:prstGeom prst="line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: Shape 13">
              <a:extLst>
                <a:ext uri="{FF2B5EF4-FFF2-40B4-BE49-F238E27FC236}">
                  <a16:creationId xmlns:a16="http://schemas.microsoft.com/office/drawing/2014/main" id="{4F28561D-5B3C-F08A-F7B5-48E6B74EAEBD}"/>
                </a:ext>
              </a:extLst>
            </p:cNvPr>
            <p:cNvSpPr/>
            <p:nvPr userDrawn="1"/>
          </p:nvSpPr>
          <p:spPr>
            <a:xfrm>
              <a:off x="5292348" y="1"/>
              <a:ext cx="2279742" cy="1267785"/>
            </a:xfrm>
            <a:custGeom>
              <a:avLst/>
              <a:gdLst>
                <a:gd name="connsiteX0" fmla="*/ 0 w 2279742"/>
                <a:gd name="connsiteY0" fmla="*/ 0 h 1267785"/>
                <a:gd name="connsiteX1" fmla="*/ 138700 w 2279742"/>
                <a:gd name="connsiteY1" fmla="*/ 0 h 1267785"/>
                <a:gd name="connsiteX2" fmla="*/ 138700 w 2279742"/>
                <a:gd name="connsiteY2" fmla="*/ 1078193 h 1267785"/>
                <a:gd name="connsiteX3" fmla="*/ 2002733 w 2279742"/>
                <a:gd name="connsiteY3" fmla="*/ 0 h 1267785"/>
                <a:gd name="connsiteX4" fmla="*/ 2279742 w 2279742"/>
                <a:gd name="connsiteY4" fmla="*/ 0 h 1267785"/>
                <a:gd name="connsiteX5" fmla="*/ 104026 w 2279742"/>
                <a:gd name="connsiteY5" fmla="*/ 1258503 h 1267785"/>
                <a:gd name="connsiteX6" fmla="*/ 69351 w 2279742"/>
                <a:gd name="connsiteY6" fmla="*/ 1267785 h 1267785"/>
                <a:gd name="connsiteX7" fmla="*/ 0 w 2279742"/>
                <a:gd name="connsiteY7" fmla="*/ 1198436 h 1267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9742" h="1267785">
                  <a:moveTo>
                    <a:pt x="0" y="0"/>
                  </a:moveTo>
                  <a:lnTo>
                    <a:pt x="138700" y="0"/>
                  </a:lnTo>
                  <a:lnTo>
                    <a:pt x="138700" y="1078193"/>
                  </a:lnTo>
                  <a:lnTo>
                    <a:pt x="2002733" y="0"/>
                  </a:lnTo>
                  <a:lnTo>
                    <a:pt x="2279742" y="0"/>
                  </a:lnTo>
                  <a:lnTo>
                    <a:pt x="104026" y="1258503"/>
                  </a:lnTo>
                  <a:cubicBezTo>
                    <a:pt x="93484" y="1264595"/>
                    <a:pt x="81523" y="1267796"/>
                    <a:pt x="69351" y="1267785"/>
                  </a:cubicBezTo>
                  <a:cubicBezTo>
                    <a:pt x="31049" y="1267785"/>
                    <a:pt x="0" y="1236737"/>
                    <a:pt x="0" y="119843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7BD7FF70-44B7-E753-26CD-E228B56C2517}"/>
                </a:ext>
              </a:extLst>
            </p:cNvPr>
            <p:cNvSpPr/>
            <p:nvPr userDrawn="1"/>
          </p:nvSpPr>
          <p:spPr>
            <a:xfrm>
              <a:off x="10208695" y="1"/>
              <a:ext cx="1135066" cy="477997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F9EE857-93B9-ACF6-2AB4-2A29C4B94776}"/>
                </a:ext>
              </a:extLst>
            </p:cNvPr>
            <p:cNvSpPr/>
            <p:nvPr userDrawn="1"/>
          </p:nvSpPr>
          <p:spPr>
            <a:xfrm>
              <a:off x="1569044" y="514898"/>
              <a:ext cx="2393351" cy="232842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75030D84-5EEB-A095-3D43-0ED22BDB8406}"/>
                </a:ext>
              </a:extLst>
            </p:cNvPr>
            <p:cNvSpPr/>
            <p:nvPr userDrawn="1"/>
          </p:nvSpPr>
          <p:spPr>
            <a:xfrm flipH="1">
              <a:off x="0" y="2949740"/>
              <a:ext cx="1186451" cy="1771650"/>
            </a:xfrm>
            <a:custGeom>
              <a:avLst/>
              <a:gdLst>
                <a:gd name="connsiteX0" fmla="*/ 61913 w 1186451"/>
                <a:gd name="connsiteY0" fmla="*/ 0 h 1771650"/>
                <a:gd name="connsiteX1" fmla="*/ 1186451 w 1186451"/>
                <a:gd name="connsiteY1" fmla="*/ 0 h 1771650"/>
                <a:gd name="connsiteX2" fmla="*/ 1186451 w 1186451"/>
                <a:gd name="connsiteY2" fmla="*/ 123825 h 1771650"/>
                <a:gd name="connsiteX3" fmla="*/ 123825 w 1186451"/>
                <a:gd name="connsiteY3" fmla="*/ 123825 h 1771650"/>
                <a:gd name="connsiteX4" fmla="*/ 123825 w 1186451"/>
                <a:gd name="connsiteY4" fmla="*/ 1647825 h 1771650"/>
                <a:gd name="connsiteX5" fmla="*/ 1186451 w 1186451"/>
                <a:gd name="connsiteY5" fmla="*/ 1647825 h 1771650"/>
                <a:gd name="connsiteX6" fmla="*/ 1186451 w 1186451"/>
                <a:gd name="connsiteY6" fmla="*/ 1771650 h 1771650"/>
                <a:gd name="connsiteX7" fmla="*/ 61913 w 1186451"/>
                <a:gd name="connsiteY7" fmla="*/ 1771650 h 1771650"/>
                <a:gd name="connsiteX8" fmla="*/ 0 w 1186451"/>
                <a:gd name="connsiteY8" fmla="*/ 1709738 h 1771650"/>
                <a:gd name="connsiteX9" fmla="*/ 0 w 1186451"/>
                <a:gd name="connsiteY9" fmla="*/ 61913 h 1771650"/>
                <a:gd name="connsiteX10" fmla="*/ 61913 w 1186451"/>
                <a:gd name="connsiteY10" fmla="*/ 0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6451" h="1771650">
                  <a:moveTo>
                    <a:pt x="61913" y="0"/>
                  </a:moveTo>
                  <a:lnTo>
                    <a:pt x="1186451" y="0"/>
                  </a:lnTo>
                  <a:lnTo>
                    <a:pt x="1186451" y="123825"/>
                  </a:lnTo>
                  <a:lnTo>
                    <a:pt x="123825" y="123825"/>
                  </a:lnTo>
                  <a:lnTo>
                    <a:pt x="123825" y="1647825"/>
                  </a:lnTo>
                  <a:lnTo>
                    <a:pt x="1186451" y="1647825"/>
                  </a:lnTo>
                  <a:lnTo>
                    <a:pt x="1186451" y="1771650"/>
                  </a:lnTo>
                  <a:lnTo>
                    <a:pt x="61913" y="1771650"/>
                  </a:lnTo>
                  <a:cubicBezTo>
                    <a:pt x="27719" y="1771650"/>
                    <a:pt x="0" y="1743932"/>
                    <a:pt x="0" y="1709738"/>
                  </a:cubicBez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26E6DE3E-6851-19AD-2E60-22F006238173}"/>
                </a:ext>
              </a:extLst>
            </p:cNvPr>
            <p:cNvSpPr/>
            <p:nvPr userDrawn="1"/>
          </p:nvSpPr>
          <p:spPr>
            <a:xfrm rot="16200000">
              <a:off x="1539683" y="4203427"/>
              <a:ext cx="4083433" cy="4083433"/>
            </a:xfrm>
            <a:prstGeom prst="arc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84474" y="2949739"/>
            <a:ext cx="6261291" cy="2396686"/>
          </a:xfrm>
        </p:spPr>
        <p:txBody>
          <a:bodyPr anchor="b" anchorCtr="0">
            <a:noAutofit/>
          </a:bodyPr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FE4C84-13A1-72EA-6541-7C8FDDEA7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1563" y="5800859"/>
            <a:ext cx="692016" cy="69201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0468883-4E51-D3BD-E1C6-601ED9B6E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438747" flipV="1">
            <a:off x="7967025" y="2530995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111AEF3F-9A86-45CE-4817-E3E6863DC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1764789" y="390570"/>
            <a:ext cx="437721" cy="797078"/>
          </a:xfrm>
          <a:custGeom>
            <a:avLst/>
            <a:gdLst>
              <a:gd name="connsiteX0" fmla="*/ 28069 w 437721"/>
              <a:gd name="connsiteY0" fmla="*/ 0 h 797078"/>
              <a:gd name="connsiteX1" fmla="*/ 437721 w 437721"/>
              <a:gd name="connsiteY1" fmla="*/ 398539 h 797078"/>
              <a:gd name="connsiteX2" fmla="*/ 28069 w 437721"/>
              <a:gd name="connsiteY2" fmla="*/ 797078 h 797078"/>
              <a:gd name="connsiteX3" fmla="*/ 0 w 437721"/>
              <a:gd name="connsiteY3" fmla="*/ 794325 h 797078"/>
              <a:gd name="connsiteX4" fmla="*/ 0 w 437721"/>
              <a:gd name="connsiteY4" fmla="*/ 2753 h 797078"/>
              <a:gd name="connsiteX5" fmla="*/ 28069 w 437721"/>
              <a:gd name="connsiteY5" fmla="*/ 0 h 797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721" h="797078">
                <a:moveTo>
                  <a:pt x="28069" y="0"/>
                </a:moveTo>
                <a:cubicBezTo>
                  <a:pt x="254314" y="0"/>
                  <a:pt x="437721" y="178432"/>
                  <a:pt x="437721" y="398539"/>
                </a:cubicBezTo>
                <a:cubicBezTo>
                  <a:pt x="437721" y="618646"/>
                  <a:pt x="254314" y="797078"/>
                  <a:pt x="28069" y="797078"/>
                </a:cubicBezTo>
                <a:lnTo>
                  <a:pt x="0" y="794325"/>
                </a:lnTo>
                <a:lnTo>
                  <a:pt x="0" y="2753"/>
                </a:lnTo>
                <a:lnTo>
                  <a:pt x="2806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A792C8-BB21-CDAF-668C-C1EFF45540C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38200" y="1825625"/>
            <a:ext cx="6934200" cy="429768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>
              <a:spcBef>
                <a:spcPts val="500"/>
              </a:spcBef>
              <a:spcAft>
                <a:spcPts val="800"/>
              </a:spcAft>
              <a:buClr>
                <a:schemeClr val="accent2"/>
              </a:buClr>
              <a:defRPr sz="1800"/>
            </a:lvl2pPr>
            <a:lvl3pPr>
              <a:spcBef>
                <a:spcPts val="1000"/>
              </a:spcBef>
              <a:buClr>
                <a:schemeClr val="accent2"/>
              </a:buClr>
              <a:defRPr sz="1800"/>
            </a:lvl3pPr>
            <a:lvl4pPr>
              <a:spcBef>
                <a:spcPts val="1000"/>
              </a:spcBef>
              <a:buClr>
                <a:schemeClr val="accent2"/>
              </a:buClr>
              <a:defRPr sz="1800"/>
            </a:lvl4pPr>
            <a:lvl5pPr>
              <a:spcBef>
                <a:spcPts val="1000"/>
              </a:spcBef>
              <a:buClr>
                <a:schemeClr val="accent2"/>
              </a:buCl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sz="1800" dirty="0">
              <a:latin typeface="Avenir Next LT Pro" panose="020B0504020202020204" pitchFamily="34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903029" y="1825625"/>
            <a:ext cx="3450771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199" y="1825625"/>
            <a:ext cx="10515600" cy="429768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7B7232D-F1A6-B6C3-3BBF-E834CC7CD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930138" cy="6858001"/>
            <a:chOff x="0" y="-1"/>
            <a:chExt cx="5930138" cy="685800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D306340-6BFD-FE3D-535B-B59C1C44EDDA}"/>
                </a:ext>
              </a:extLst>
            </p:cNvPr>
            <p:cNvSpPr/>
            <p:nvPr userDrawn="1"/>
          </p:nvSpPr>
          <p:spPr>
            <a:xfrm>
              <a:off x="383877" y="778462"/>
              <a:ext cx="5315035" cy="53150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: Shape 11">
              <a:extLst>
                <a:ext uri="{FF2B5EF4-FFF2-40B4-BE49-F238E27FC236}">
                  <a16:creationId xmlns:a16="http://schemas.microsoft.com/office/drawing/2014/main" id="{338E6C4B-ABF3-8B7E-8DCF-A93F69C712B1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6F90F99F-B12A-E8F9-5A86-D76B201D6308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5">
              <a:extLst>
                <a:ext uri="{FF2B5EF4-FFF2-40B4-BE49-F238E27FC236}">
                  <a16:creationId xmlns:a16="http://schemas.microsoft.com/office/drawing/2014/main" id="{BFA99EFE-81BC-95EA-FA61-B7199AD98A74}"/>
                </a:ext>
              </a:extLst>
            </p:cNvPr>
            <p:cNvSpPr/>
            <p:nvPr userDrawn="1"/>
          </p:nvSpPr>
          <p:spPr>
            <a:xfrm flipH="1">
              <a:off x="0" y="2936831"/>
              <a:ext cx="159741" cy="552996"/>
            </a:xfrm>
            <a:custGeom>
              <a:avLst/>
              <a:gdLst>
                <a:gd name="connsiteX0" fmla="*/ 159741 w 159741"/>
                <a:gd name="connsiteY0" fmla="*/ 0 h 552996"/>
                <a:gd name="connsiteX1" fmla="*/ 159741 w 159741"/>
                <a:gd name="connsiteY1" fmla="*/ 552996 h 552996"/>
                <a:gd name="connsiteX2" fmla="*/ 141849 w 159741"/>
                <a:gd name="connsiteY2" fmla="*/ 543285 h 552996"/>
                <a:gd name="connsiteX3" fmla="*/ 0 w 159741"/>
                <a:gd name="connsiteY3" fmla="*/ 276498 h 552996"/>
                <a:gd name="connsiteX4" fmla="*/ 141849 w 159741"/>
                <a:gd name="connsiteY4" fmla="*/ 9711 h 55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41" h="552996">
                  <a:moveTo>
                    <a:pt x="159741" y="0"/>
                  </a:moveTo>
                  <a:lnTo>
                    <a:pt x="159741" y="552996"/>
                  </a:lnTo>
                  <a:lnTo>
                    <a:pt x="141849" y="543285"/>
                  </a:lnTo>
                  <a:cubicBezTo>
                    <a:pt x="56268" y="485467"/>
                    <a:pt x="0" y="387554"/>
                    <a:pt x="0" y="276498"/>
                  </a:cubicBezTo>
                  <a:cubicBezTo>
                    <a:pt x="0" y="165443"/>
                    <a:pt x="56268" y="67529"/>
                    <a:pt x="141849" y="9711"/>
                  </a:cubicBezTo>
                  <a:close/>
                </a:path>
              </a:pathLst>
            </a:custGeom>
            <a:solidFill>
              <a:schemeClr val="accent4"/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DD9FC028-D877-28FE-C646-DBD85D932641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21">
              <a:extLst>
                <a:ext uri="{FF2B5EF4-FFF2-40B4-BE49-F238E27FC236}">
                  <a16:creationId xmlns:a16="http://schemas.microsoft.com/office/drawing/2014/main" id="{AA0AFFE9-F0C2-BDA0-BF87-9977706AB6A8}"/>
                </a:ext>
              </a:extLst>
            </p:cNvPr>
            <p:cNvSpPr/>
            <p:nvPr userDrawn="1"/>
          </p:nvSpPr>
          <p:spPr>
            <a:xfrm flipH="1">
              <a:off x="4364198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</p:spPr>
        <p:txBody>
          <a:bodyPr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05455" y="755171"/>
            <a:ext cx="4619937" cy="5315035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E96D25F-53A2-6217-84B4-7EB874F0B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9189" y="941148"/>
            <a:ext cx="11182430" cy="4797821"/>
            <a:chOff x="489189" y="941148"/>
            <a:chExt cx="11182430" cy="479782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50FA62D-C8AE-52B8-1712-6116756D1A83}"/>
                </a:ext>
              </a:extLst>
            </p:cNvPr>
            <p:cNvSpPr/>
            <p:nvPr userDrawn="1"/>
          </p:nvSpPr>
          <p:spPr>
            <a:xfrm>
              <a:off x="489189" y="1119031"/>
              <a:ext cx="4619938" cy="4619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1D2D6A01-57CF-3C0B-968C-E5A8FD352320}"/>
                </a:ext>
              </a:extLst>
            </p:cNvPr>
            <p:cNvSpPr/>
            <p:nvPr userDrawn="1"/>
          </p:nvSpPr>
          <p:spPr>
            <a:xfrm rot="19809111">
              <a:off x="8683720" y="941148"/>
              <a:ext cx="2987899" cy="2987899"/>
            </a:xfrm>
            <a:prstGeom prst="arc">
              <a:avLst>
                <a:gd name="adj1" fmla="val 15817365"/>
                <a:gd name="adj2" fmla="val 1781380"/>
              </a:avLst>
            </a:prstGeom>
            <a:ln w="127000" cap="rnd">
              <a:solidFill>
                <a:schemeClr val="accent4"/>
              </a:solidFill>
              <a:prstDash val="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0BEFAA-C349-7DB1-1827-0FA48A430AD8}"/>
                </a:ext>
              </a:extLst>
            </p:cNvPr>
            <p:cNvSpPr/>
            <p:nvPr userDrawn="1"/>
          </p:nvSpPr>
          <p:spPr>
            <a:xfrm>
              <a:off x="910048" y="4780992"/>
              <a:ext cx="546100" cy="54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57" y="1119031"/>
            <a:ext cx="4384736" cy="4619938"/>
          </a:xfrm>
        </p:spPr>
        <p:txBody>
          <a:bodyPr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01708" y="554942"/>
            <a:ext cx="5552091" cy="5768220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F93C3C-09E9-6CD0-EF4B-6DE09539EE7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011782 w 12192000"/>
              <a:gd name="connsiteY0" fmla="*/ 4817511 h 6858000"/>
              <a:gd name="connsiteX1" fmla="*/ 8937059 w 12192000"/>
              <a:gd name="connsiteY1" fmla="*/ 4972626 h 6858000"/>
              <a:gd name="connsiteX2" fmla="*/ 8588084 w 12192000"/>
              <a:gd name="connsiteY2" fmla="*/ 5489438 h 6858000"/>
              <a:gd name="connsiteX3" fmla="*/ 8565206 w 12192000"/>
              <a:gd name="connsiteY3" fmla="*/ 5514611 h 6858000"/>
              <a:gd name="connsiteX4" fmla="*/ 8569944 w 12192000"/>
              <a:gd name="connsiteY4" fmla="*/ 5520198 h 6858000"/>
              <a:gd name="connsiteX5" fmla="*/ 8878607 w 12192000"/>
              <a:gd name="connsiteY5" fmla="*/ 5644582 h 6858000"/>
              <a:gd name="connsiteX6" fmla="*/ 9315123 w 12192000"/>
              <a:gd name="connsiteY6" fmla="*/ 5219907 h 6858000"/>
              <a:gd name="connsiteX7" fmla="*/ 9048519 w 12192000"/>
              <a:gd name="connsiteY7" fmla="*/ 4828605 h 6858000"/>
              <a:gd name="connsiteX8" fmla="*/ 6096000 w 12192000"/>
              <a:gd name="connsiteY8" fmla="*/ 200625 h 6858000"/>
              <a:gd name="connsiteX9" fmla="*/ 2867625 w 12192000"/>
              <a:gd name="connsiteY9" fmla="*/ 3429000 h 6858000"/>
              <a:gd name="connsiteX10" fmla="*/ 6096000 w 12192000"/>
              <a:gd name="connsiteY10" fmla="*/ 6657375 h 6858000"/>
              <a:gd name="connsiteX11" fmla="*/ 9324375 w 12192000"/>
              <a:gd name="connsiteY11" fmla="*/ 3429000 h 6858000"/>
              <a:gd name="connsiteX12" fmla="*/ 6096000 w 12192000"/>
              <a:gd name="connsiteY12" fmla="*/ 200625 h 6858000"/>
              <a:gd name="connsiteX13" fmla="*/ 0 w 12192000"/>
              <a:gd name="connsiteY13" fmla="*/ 0 h 6858000"/>
              <a:gd name="connsiteX14" fmla="*/ 12192000 w 12192000"/>
              <a:gd name="connsiteY14" fmla="*/ 0 h 6858000"/>
              <a:gd name="connsiteX15" fmla="*/ 12192000 w 12192000"/>
              <a:gd name="connsiteY15" fmla="*/ 6858000 h 6858000"/>
              <a:gd name="connsiteX16" fmla="*/ 0 w 12192000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858000">
                <a:moveTo>
                  <a:pt x="9011782" y="4817511"/>
                </a:moveTo>
                <a:lnTo>
                  <a:pt x="8937059" y="4972626"/>
                </a:lnTo>
                <a:cubicBezTo>
                  <a:pt x="8837255" y="5156349"/>
                  <a:pt x="8720206" y="5329344"/>
                  <a:pt x="8588084" y="5489438"/>
                </a:cubicBezTo>
                <a:lnTo>
                  <a:pt x="8565206" y="5514611"/>
                </a:lnTo>
                <a:lnTo>
                  <a:pt x="8569944" y="5520198"/>
                </a:lnTo>
                <a:cubicBezTo>
                  <a:pt x="8648938" y="5597049"/>
                  <a:pt x="8758066" y="5644582"/>
                  <a:pt x="8878607" y="5644582"/>
                </a:cubicBezTo>
                <a:cubicBezTo>
                  <a:pt x="9119688" y="5644582"/>
                  <a:pt x="9315123" y="5454449"/>
                  <a:pt x="9315123" y="5219907"/>
                </a:cubicBezTo>
                <a:cubicBezTo>
                  <a:pt x="9315123" y="5044001"/>
                  <a:pt x="9205191" y="4893074"/>
                  <a:pt x="9048519" y="4828605"/>
                </a:cubicBezTo>
                <a:close/>
                <a:moveTo>
                  <a:pt x="6096000" y="200625"/>
                </a:moveTo>
                <a:cubicBezTo>
                  <a:pt x="4313018" y="200625"/>
                  <a:pt x="2867625" y="1646018"/>
                  <a:pt x="2867625" y="3429000"/>
                </a:cubicBezTo>
                <a:cubicBezTo>
                  <a:pt x="2867625" y="5211982"/>
                  <a:pt x="4313018" y="6657375"/>
                  <a:pt x="6096000" y="6657375"/>
                </a:cubicBezTo>
                <a:cubicBezTo>
                  <a:pt x="7878982" y="6657375"/>
                  <a:pt x="9324375" y="5211982"/>
                  <a:pt x="9324375" y="3429000"/>
                </a:cubicBezTo>
                <a:cubicBezTo>
                  <a:pt x="9324375" y="1646018"/>
                  <a:pt x="7878982" y="200625"/>
                  <a:pt x="6096000" y="20062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D5C3C4BD-DFDB-76B4-17CA-7DA4D17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9366740" flipV="1">
            <a:off x="2557952" y="-89828"/>
            <a:ext cx="7173200" cy="7173200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B04B61C-6467-D51D-0AF4-5C7D05F36C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68168" y="923544"/>
            <a:ext cx="6455664" cy="5010912"/>
          </a:xfrm>
          <a:prstGeom prst="rect">
            <a:avLst/>
          </a:prstGeom>
          <a:noFill/>
        </p:spPr>
        <p:txBody>
          <a:bodyPr lIns="0" rIns="0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7A19F4B-D154-3EB2-F86A-9A63283A3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8565206" y="4817511"/>
            <a:ext cx="749917" cy="827071"/>
          </a:xfrm>
          <a:custGeom>
            <a:avLst/>
            <a:gdLst>
              <a:gd name="connsiteX0" fmla="*/ 446576 w 749917"/>
              <a:gd name="connsiteY0" fmla="*/ 0 h 827071"/>
              <a:gd name="connsiteX1" fmla="*/ 483313 w 749917"/>
              <a:gd name="connsiteY1" fmla="*/ 11094 h 827071"/>
              <a:gd name="connsiteX2" fmla="*/ 749917 w 749917"/>
              <a:gd name="connsiteY2" fmla="*/ 402396 h 827071"/>
              <a:gd name="connsiteX3" fmla="*/ 313401 w 749917"/>
              <a:gd name="connsiteY3" fmla="*/ 827071 h 827071"/>
              <a:gd name="connsiteX4" fmla="*/ 4738 w 749917"/>
              <a:gd name="connsiteY4" fmla="*/ 702687 h 827071"/>
              <a:gd name="connsiteX5" fmla="*/ 0 w 749917"/>
              <a:gd name="connsiteY5" fmla="*/ 697100 h 827071"/>
              <a:gd name="connsiteX6" fmla="*/ 22878 w 749917"/>
              <a:gd name="connsiteY6" fmla="*/ 671927 h 827071"/>
              <a:gd name="connsiteX7" fmla="*/ 371853 w 749917"/>
              <a:gd name="connsiteY7" fmla="*/ 155115 h 827071"/>
              <a:gd name="connsiteX8" fmla="*/ 446576 w 749917"/>
              <a:gd name="connsiteY8" fmla="*/ 0 h 82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9917" h="827071">
                <a:moveTo>
                  <a:pt x="446576" y="0"/>
                </a:moveTo>
                <a:lnTo>
                  <a:pt x="483313" y="11094"/>
                </a:lnTo>
                <a:cubicBezTo>
                  <a:pt x="639985" y="75563"/>
                  <a:pt x="749917" y="226490"/>
                  <a:pt x="749917" y="402396"/>
                </a:cubicBezTo>
                <a:cubicBezTo>
                  <a:pt x="749917" y="636938"/>
                  <a:pt x="554482" y="827071"/>
                  <a:pt x="313401" y="827071"/>
                </a:cubicBezTo>
                <a:cubicBezTo>
                  <a:pt x="192860" y="827071"/>
                  <a:pt x="83732" y="779538"/>
                  <a:pt x="4738" y="702687"/>
                </a:cubicBezTo>
                <a:lnTo>
                  <a:pt x="0" y="697100"/>
                </a:lnTo>
                <a:lnTo>
                  <a:pt x="22878" y="671927"/>
                </a:lnTo>
                <a:cubicBezTo>
                  <a:pt x="155000" y="511833"/>
                  <a:pt x="272049" y="338838"/>
                  <a:pt x="371853" y="155115"/>
                </a:cubicBezTo>
                <a:lnTo>
                  <a:pt x="4465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04803"/>
            <a:ext cx="10515600" cy="1472974"/>
          </a:xfrm>
        </p:spPr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3FB7D8D-37C3-E089-EC02-FB49A13CBE1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838099"/>
            <a:ext cx="8012113" cy="4284889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800"/>
            </a:lvl1pPr>
            <a:lvl2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600"/>
            </a:lvl2pPr>
            <a:lvl3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400"/>
            </a:lvl3pPr>
            <a:lvl4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4pPr>
            <a:lvl5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: Shape 14">
            <a:extLst>
              <a:ext uri="{FF2B5EF4-FFF2-40B4-BE49-F238E27FC236}">
                <a16:creationId xmlns:a16="http://schemas.microsoft.com/office/drawing/2014/main" id="{438B6FA2-AF11-618E-2B1A-38BF083DF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-381048" y="5144407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13">
            <a:extLst>
              <a:ext uri="{FF2B5EF4-FFF2-40B4-BE49-F238E27FC236}">
                <a16:creationId xmlns:a16="http://schemas.microsoft.com/office/drawing/2014/main" id="{A269A8D8-A4AE-CEFF-E928-7DB1CFB3E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9">
            <a:extLst>
              <a:ext uri="{FF2B5EF4-FFF2-40B4-BE49-F238E27FC236}">
                <a16:creationId xmlns:a16="http://schemas.microsoft.com/office/drawing/2014/main" id="{15418837-E689-97BE-9FAD-FEDBD599E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1109434" y="3527042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7DF76A42-387B-8D66-1214-D4046207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40621" y="704193"/>
            <a:ext cx="2296455" cy="22964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ACE818-46EF-547E-9315-A84948303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7652" y="0"/>
            <a:ext cx="8798419" cy="6816262"/>
            <a:chOff x="577652" y="-28502"/>
            <a:chExt cx="8798419" cy="681626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9644D21-8793-9A96-F305-5D20EE342B26}"/>
                </a:ext>
              </a:extLst>
            </p:cNvPr>
            <p:cNvSpPr/>
            <p:nvPr userDrawn="1"/>
          </p:nvSpPr>
          <p:spPr>
            <a:xfrm>
              <a:off x="2815929" y="148929"/>
              <a:ext cx="6560142" cy="6560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DF8D7AEF-C845-09F0-F31C-20B32BBA1EBA}"/>
                </a:ext>
              </a:extLst>
            </p:cNvPr>
            <p:cNvSpPr/>
            <p:nvPr userDrawn="1"/>
          </p:nvSpPr>
          <p:spPr>
            <a:xfrm rot="9222429" flipV="1">
              <a:off x="2494119" y="-28502"/>
              <a:ext cx="6816262" cy="6816262"/>
            </a:xfrm>
            <a:prstGeom prst="arc">
              <a:avLst>
                <a:gd name="adj1" fmla="val 16200000"/>
                <a:gd name="adj2" fmla="val 20093138"/>
              </a:avLst>
            </a:prstGeom>
            <a:ln w="127000" cap="rnd">
              <a:solidFill>
                <a:schemeClr val="accent4">
                  <a:alpha val="9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F9D44CB-887B-C74D-3E96-5607E84DAEFF}"/>
                </a:ext>
              </a:extLst>
            </p:cNvPr>
            <p:cNvSpPr/>
            <p:nvPr userDrawn="1"/>
          </p:nvSpPr>
          <p:spPr>
            <a:xfrm>
              <a:off x="577652" y="1085116"/>
              <a:ext cx="759403" cy="7388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87D193F4-2337-0048-1BE7-C9A815419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36118" y="5508455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EE4510-BCBA-C39A-BEF1-A391A3304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494655" y="5270490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5929" y="1349825"/>
            <a:ext cx="6560142" cy="3063149"/>
          </a:xfrm>
        </p:spPr>
        <p:txBody>
          <a:bodyPr anchor="ctr">
            <a:no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815929" y="4412973"/>
            <a:ext cx="6560142" cy="1935571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4915163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FB01ADF-164A-96FB-0129-C2A0F0ED0A8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147896" y="1816916"/>
            <a:ext cx="5212080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63F0DD-A38B-64B8-7412-087B487E6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2068464" cy="6857998"/>
            <a:chOff x="123536" y="2"/>
            <a:chExt cx="12068464" cy="6857998"/>
          </a:xfrm>
        </p:grpSpPr>
        <p:sp>
          <p:nvSpPr>
            <p:cNvPr id="12" name="Freeform: Shape 9">
              <a:extLst>
                <a:ext uri="{FF2B5EF4-FFF2-40B4-BE49-F238E27FC236}">
                  <a16:creationId xmlns:a16="http://schemas.microsoft.com/office/drawing/2014/main" id="{44CE2FB7-A856-E3C3-9798-73AAFB7901B8}"/>
                </a:ext>
              </a:extLst>
            </p:cNvPr>
            <p:cNvSpPr/>
            <p:nvPr userDrawn="1"/>
          </p:nvSpPr>
          <p:spPr>
            <a:xfrm>
              <a:off x="5671336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0">
              <a:extLst>
                <a:ext uri="{FF2B5EF4-FFF2-40B4-BE49-F238E27FC236}">
                  <a16:creationId xmlns:a16="http://schemas.microsoft.com/office/drawing/2014/main" id="{47ED62E5-894A-A8F9-A6DC-4A5C147CDE78}"/>
                </a:ext>
              </a:extLst>
            </p:cNvPr>
            <p:cNvSpPr/>
            <p:nvPr userDrawn="1"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1">
              <a:extLst>
                <a:ext uri="{FF2B5EF4-FFF2-40B4-BE49-F238E27FC236}">
                  <a16:creationId xmlns:a16="http://schemas.microsoft.com/office/drawing/2014/main" id="{5C181CD4-C69B-2826-AF23-060D677248A9}"/>
                </a:ext>
              </a:extLst>
            </p:cNvPr>
            <p:cNvSpPr/>
            <p:nvPr userDrawn="1"/>
          </p:nvSpPr>
          <p:spPr>
            <a:xfrm rot="5400000">
              <a:off x="11328915" y="3872201"/>
              <a:ext cx="1214656" cy="511514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538251-2B75-FA20-0F29-FB58583E612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1825625"/>
            <a:ext cx="3108958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1pPr>
            <a:lvl2pPr marL="2857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65151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92583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06C49DD-8C29-93EA-04F4-22F84080DF5C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661820" y="1816916"/>
            <a:ext cx="6698156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E75594D-82D2-74F6-56EC-46FCD28CB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94966" y="0"/>
            <a:ext cx="1214656" cy="511514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FF4E0F5B-0892-2688-EFD3-284369DA5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097530" y="5590215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1D8715A-3067-732D-C410-868C7CCCF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982378" y="551212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07BCF9-2F5B-200E-2E6C-E177DB56E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458"/>
            <a:ext cx="7083733" cy="6182202"/>
            <a:chOff x="0" y="7460"/>
            <a:chExt cx="7083733" cy="6182202"/>
          </a:xfrm>
        </p:grpSpPr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7A624B2B-50FD-9351-987F-2E5A5472CAB6}"/>
                </a:ext>
              </a:extLst>
            </p:cNvPr>
            <p:cNvSpPr/>
            <p:nvPr userDrawn="1"/>
          </p:nvSpPr>
          <p:spPr>
            <a:xfrm rot="16200000">
              <a:off x="-388933" y="4841194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51E534EE-E0F1-2BD9-9A82-7656B90A2D9D}"/>
                </a:ext>
              </a:extLst>
            </p:cNvPr>
            <p:cNvSpPr/>
            <p:nvPr userDrawn="1"/>
          </p:nvSpPr>
          <p:spPr>
            <a:xfrm>
              <a:off x="6234405" y="7460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</p:spPr>
        <p:txBody>
          <a:bodyPr anchor="b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657316"/>
            <a:ext cx="5257800" cy="336985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114" y="845068"/>
            <a:ext cx="5193792" cy="519379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21BD3DB-6F51-C1AE-FF0E-D0BDCB55F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1220225" cy="6857998"/>
            <a:chOff x="123536" y="2"/>
            <a:chExt cx="11220225" cy="6857998"/>
          </a:xfrm>
        </p:grpSpPr>
        <p:sp>
          <p:nvSpPr>
            <p:cNvPr id="12" name="Freeform: Shape 7">
              <a:extLst>
                <a:ext uri="{FF2B5EF4-FFF2-40B4-BE49-F238E27FC236}">
                  <a16:creationId xmlns:a16="http://schemas.microsoft.com/office/drawing/2014/main" id="{59903C17-0733-BE0C-7392-283FEC2E98B0}"/>
                </a:ext>
              </a:extLst>
            </p:cNvPr>
            <p:cNvSpPr/>
            <p:nvPr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">
              <a:extLst>
                <a:ext uri="{FF2B5EF4-FFF2-40B4-BE49-F238E27FC236}">
                  <a16:creationId xmlns:a16="http://schemas.microsoft.com/office/drawing/2014/main" id="{898A3450-9C87-13ED-79CC-F4F65D14FF72}"/>
                </a:ext>
              </a:extLst>
            </p:cNvPr>
            <p:cNvSpPr/>
            <p:nvPr userDrawn="1"/>
          </p:nvSpPr>
          <p:spPr>
            <a:xfrm>
              <a:off x="10494433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2882462" cy="42976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38599" y="1825625"/>
            <a:ext cx="7315199" cy="42976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12/4/2025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84474" y="2253006"/>
            <a:ext cx="6261291" cy="3093419"/>
          </a:xfrm>
          <a:noFill/>
        </p:spPr>
        <p:txBody>
          <a:bodyPr anchor="b">
            <a:noAutofit/>
          </a:bodyPr>
          <a:lstStyle/>
          <a:p>
            <a:pPr algn="ctr"/>
            <a:r>
              <a:rPr lang="en-US" dirty="0">
                <a:cs typeface="Posterama"/>
              </a:rPr>
              <a:t>Hybrid CNN-TRANSFORMER Architecture for Automated Detection of Dental Periapical Diseases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426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Stage-1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7D2150E-32F4-74A6-F512-967E9F0E8F48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669304" y="1357460"/>
            <a:ext cx="9640940" cy="44458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4613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B8121-4D57-9C4C-9789-BD2722933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D7CC7-6033-0CC8-7D8C-AF7AC7DA6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Stage-2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84217E0-B92B-90B8-517B-274C2FF78BAD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838199" y="1404595"/>
            <a:ext cx="10426831" cy="414893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79973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FD9E4E-3E42-B917-2F88-7F9ACED4A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6B25C-88E5-9613-2F41-7DFF3592D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Stage-3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716BC5-7F90-227F-05F6-377D1B95FA89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838199" y="1498863"/>
            <a:ext cx="10191161" cy="439015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10841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CEE84-5F8F-D0ED-2639-97EF087FE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06282-2156-6A4B-20C1-CC17C737E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Stage-4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568D83-5E73-4BE5-B354-ADC903E610C8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838200" y="1470581"/>
            <a:ext cx="10813330" cy="412894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70831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CCA69-D238-EA81-4FE8-D82EC6EE0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85AA5-DC3D-8274-8065-E33FC5FCB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Stage-5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BD362F-9E56-5273-0DB2-51F5D3D459B3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838200" y="1442302"/>
            <a:ext cx="10276002" cy="41919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90792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73DB89-10E6-BC9D-30B9-22A0B986C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8B121-A758-1907-57C6-86134B56F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Stage-6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05271B-1B7A-D97F-77A1-8AEAEA3654FB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838200" y="1602557"/>
            <a:ext cx="10417404" cy="422814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39925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BA7CB-BDEC-0F90-E44D-6208B4F4C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BDD2-F5DF-1DD8-DD52-8AA2EFBC0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Stage-7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83F601-1608-0A4B-BBC4-D94144F7816C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838199" y="1593130"/>
            <a:ext cx="10643647" cy="41195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978198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DD486-04B8-2204-3526-6C97B50ED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70031-BEEB-C146-F0C1-62E4419C4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Stage-8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954F23-6D35-BA2D-374C-BA2D7B7CA3BC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838200" y="1489435"/>
            <a:ext cx="10323136" cy="384613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40911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7B28A-5C93-DEAE-77E2-2718BE9ED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53DAF-FB3A-EAD3-E955-3ADE3E226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Model Configuration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D4AB7D-4B05-803E-3939-6FB696D73247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583676" y="1623931"/>
            <a:ext cx="11285695" cy="24955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8730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10ECF-5F68-103C-06D9-D2BDEFDB4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23D4E-2DFE-985A-1E15-61F6FC859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b="1" dirty="0"/>
              <a:t>Training Hyperparameters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2FBCEE-0A3A-98FF-E0AE-3F046DE91264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838199" y="1690689"/>
            <a:ext cx="10587087" cy="239111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578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57" y="1119031"/>
            <a:ext cx="4384736" cy="4619938"/>
          </a:xfrm>
          <a:noFill/>
        </p:spPr>
        <p:txBody>
          <a:bodyPr>
            <a:no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1E124EA-1B4A-F5AA-B472-7B824EB4F79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02313" y="-500216"/>
            <a:ext cx="6254569" cy="7879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sz="2000" dirty="0"/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sz="2000" dirty="0"/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sz="2000" dirty="0"/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Contributions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Background: CNNs, Transformers, and Medical Imaging Challenges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Dataset &amp; Preprocessing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HCNA — Model Architecture (high level)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Implementation Details &amp; Training Protocol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Experiments &amp; Results (Stage 1: Binary classification)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Ablation Studies &amp; Comparative Analysis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Deployment &amp; Clinical Integration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Limitations &amp; Future Work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Conclusion &amp; Key Takeaways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References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7244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F5349-A886-B9DA-C36B-31BAB1E45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A76B-3C07-1390-53CC-E37F15D95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Training &amp; Validation Accuracy Graph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28A3AE-CF55-603F-6312-7D6E63B1AFAD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85740"/>
            <a:ext cx="10247722" cy="4543719"/>
          </a:xfrm>
        </p:spPr>
      </p:pic>
    </p:spTree>
    <p:extLst>
      <p:ext uri="{BB962C8B-B14F-4D97-AF65-F5344CB8AC3E}">
        <p14:creationId xmlns:p14="http://schemas.microsoft.com/office/powerpoint/2010/main" val="17748400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D8B39-873A-1208-E634-1966A0142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B63C6-FC9C-E679-3FD3-308235481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Training &amp; Validation Accuracy Graph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3925FDF-1F34-EA3B-D804-BC0EF7A32F28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851" y="1300900"/>
            <a:ext cx="5224412" cy="4765528"/>
          </a:xfrm>
        </p:spPr>
      </p:pic>
    </p:spTree>
    <p:extLst>
      <p:ext uri="{BB962C8B-B14F-4D97-AF65-F5344CB8AC3E}">
        <p14:creationId xmlns:p14="http://schemas.microsoft.com/office/powerpoint/2010/main" val="21217848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69E9F-870C-87D4-4927-6E5A3CC37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vid">
            <a:hlinkClick r:id="" action="ppaction://media"/>
            <a:extLst>
              <a:ext uri="{FF2B5EF4-FFF2-40B4-BE49-F238E27FC236}">
                <a16:creationId xmlns:a16="http://schemas.microsoft.com/office/drawing/2014/main" id="{F2BCED20-1FEE-1482-9BF6-F7F3EB4F6D3A}"/>
              </a:ext>
            </a:extLst>
          </p:cNvPr>
          <p:cNvPicPr>
            <a:picLocks noGrp="1" noChangeAspect="1"/>
          </p:cNvPicPr>
          <p:nvPr>
            <p:ph sz="half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480767"/>
            <a:ext cx="10228868" cy="5361233"/>
          </a:xfrm>
        </p:spPr>
      </p:pic>
    </p:spTree>
    <p:extLst>
      <p:ext uri="{BB962C8B-B14F-4D97-AF65-F5344CB8AC3E}">
        <p14:creationId xmlns:p14="http://schemas.microsoft.com/office/powerpoint/2010/main" val="343177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  <a:noFill/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455" y="755171"/>
            <a:ext cx="4619937" cy="5315035"/>
          </a:xfrm>
          <a:noFill/>
        </p:spPr>
        <p:txBody>
          <a:bodyPr>
            <a:normAutofit/>
          </a:bodyPr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1562484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59F6-9B22-C211-4B4C-A2FD4B914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4" name="Table Placeholder 3">
            <a:extLst>
              <a:ext uri="{FF2B5EF4-FFF2-40B4-BE49-F238E27FC236}">
                <a16:creationId xmlns:a16="http://schemas.microsoft.com/office/drawing/2014/main" id="{0519CAC4-33D8-0B1E-88FF-086E69894AFB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422617345"/>
              </p:ext>
            </p:extLst>
          </p:nvPr>
        </p:nvGraphicFramePr>
        <p:xfrm>
          <a:off x="838200" y="1825625"/>
          <a:ext cx="10515600" cy="43891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502572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911366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12309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978572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latin typeface="+mj-lt"/>
                        </a:rPr>
                        <a:t>Impact 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latin typeface="+mj-lt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latin typeface="+mj-lt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latin typeface="+mj-lt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Motivation &amp; 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38099"/>
            <a:ext cx="8012113" cy="428488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Periapical diseases are prevalent and early detection prevents tooth loss.</a:t>
            </a:r>
          </a:p>
          <a:p>
            <a:r>
              <a:rPr lang="en-US" dirty="0"/>
              <a:t>Manual radiograph interpretation is time-consuming and varies between clinicians.</a:t>
            </a:r>
          </a:p>
          <a:p>
            <a:r>
              <a:rPr lang="en-US" dirty="0"/>
              <a:t>Existing deep learning methods either capture local texture (CNNs) or global context (Transformers), not both.</a:t>
            </a:r>
          </a:p>
          <a:p>
            <a:r>
              <a:rPr lang="en-US" b="1" dirty="0"/>
              <a:t>Goal:</a:t>
            </a:r>
            <a:r>
              <a:rPr lang="en-US" dirty="0"/>
              <a:t> Design a hybrid model that captures both fine-grained local features and long-range spatial dependencies to improve diagnostic accuracy and generalization.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1199A-63B2-3690-7F59-E028B8481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01C2-DCB8-1204-C4F7-058450018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Key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D7B32-20FD-3181-1C90-341C1C1E5E8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38099"/>
            <a:ext cx="8012113" cy="428488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Proposed HCNA: a hybrid CNN–Transformer pipeline tailored for dental periapical X‑rays.</a:t>
            </a:r>
          </a:p>
          <a:p>
            <a:r>
              <a:rPr lang="en-US" dirty="0"/>
              <a:t>Two-stage classification strategy — Stage 1 (binary screening) validated with high accuracy (91% on validation).</a:t>
            </a:r>
          </a:p>
          <a:p>
            <a:r>
              <a:rPr lang="en-US" dirty="0"/>
              <a:t>Practical preprocessing steps including KNN-based cleaning and K-means intensity segmentation to enhance lesion contrast.</a:t>
            </a:r>
          </a:p>
          <a:p>
            <a:r>
              <a:rPr lang="en-US" dirty="0"/>
              <a:t>Extensive experiments, ablation studies, and deployment-ready inference pipeline.</a:t>
            </a:r>
          </a:p>
        </p:txBody>
      </p:sp>
    </p:spTree>
    <p:extLst>
      <p:ext uri="{BB962C8B-B14F-4D97-AF65-F5344CB8AC3E}">
        <p14:creationId xmlns:p14="http://schemas.microsoft.com/office/powerpoint/2010/main" val="3555900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EA8C1-6D2B-D155-C825-BA2112F24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3E5FD-16C0-76DE-B334-9EC9B455C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Background: Why Hybrid?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30591-FAA1-8F37-CD09-043E2E9C8D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38099"/>
            <a:ext cx="8012113" cy="428488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CNNs: Excellent at local patterns (edges, textures) and translation invariance.</a:t>
            </a:r>
          </a:p>
          <a:p>
            <a:r>
              <a:rPr lang="en-US" dirty="0"/>
              <a:t>Transformers: Self-attention models capture global dependencies and contextual relationships across the whole image</a:t>
            </a:r>
          </a:p>
          <a:p>
            <a:r>
              <a:rPr lang="en-US" dirty="0"/>
              <a:t>Medical radiographs need both: local lesion detail and relational context (tooth position, bone relation).</a:t>
            </a:r>
          </a:p>
          <a:p>
            <a:r>
              <a:rPr lang="en-US" dirty="0"/>
              <a:t>Hybrid models combine inductive biases for better sample efficiency on small medical datasets.</a:t>
            </a:r>
          </a:p>
        </p:txBody>
      </p:sp>
    </p:spTree>
    <p:extLst>
      <p:ext uri="{BB962C8B-B14F-4D97-AF65-F5344CB8AC3E}">
        <p14:creationId xmlns:p14="http://schemas.microsoft.com/office/powerpoint/2010/main" val="76220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5929" y="2242118"/>
            <a:ext cx="6560142" cy="2373763"/>
          </a:xfrm>
          <a:noFill/>
        </p:spPr>
        <p:txBody>
          <a:bodyPr/>
          <a:lstStyle/>
          <a:p>
            <a:r>
              <a:rPr lang="en-US" dirty="0"/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363098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69091" cy="1325563"/>
          </a:xfrm>
          <a:noFill/>
        </p:spPr>
        <p:txBody>
          <a:bodyPr anchor="ctr"/>
          <a:lstStyle/>
          <a:p>
            <a:r>
              <a:rPr lang="en-US" sz="2400" dirty="0"/>
              <a:t>Segmented X‑ray Data for Periapical Diagnosis (Data in Brief, 2024)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15163" cy="4297680"/>
          </a:xfrm>
          <a:noFill/>
        </p:spPr>
        <p:txBody>
          <a:bodyPr>
            <a:normAutofit/>
          </a:bodyPr>
          <a:lstStyle/>
          <a:p>
            <a:r>
              <a:rPr lang="en-US" dirty="0"/>
              <a:t>This is a powerful tool in public speaking. It involves varying pitch, tone, and volume to convey emotion, emphasize points, and maintain interest. 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147896" y="1816916"/>
            <a:ext cx="5212080" cy="4297680"/>
          </a:xfrm>
          <a:noFill/>
        </p:spPr>
        <p:txBody>
          <a:bodyPr>
            <a:normAutofit/>
          </a:bodyPr>
          <a:lstStyle/>
          <a:p>
            <a:r>
              <a:rPr lang="en-US" dirty="0"/>
              <a:t>Effective body language enhances your message, 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8784137-8733-C8BB-5161-FCE5E7A62FED}"/>
              </a:ext>
            </a:extLst>
          </p:cNvPr>
          <p:cNvSpPr txBox="1">
            <a:spLocks/>
          </p:cNvSpPr>
          <p:nvPr/>
        </p:nvSpPr>
        <p:spPr>
          <a:xfrm>
            <a:off x="6316744" y="343096"/>
            <a:ext cx="4469091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Deep Learning-Based Efficient Diagnosis of Periapical Diseases (Image &amp; Vision Computing, 2024)</a:t>
            </a:r>
          </a:p>
        </p:txBody>
      </p:sp>
    </p:spTree>
    <p:extLst>
      <p:ext uri="{BB962C8B-B14F-4D97-AF65-F5344CB8AC3E}">
        <p14:creationId xmlns:p14="http://schemas.microsoft.com/office/powerpoint/2010/main" val="1127649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48" y="91748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Pipeline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1ACCB43-D85C-439D-F41E-ED5169222F53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408" y="1091406"/>
            <a:ext cx="6155704" cy="4675187"/>
          </a:xfrm>
        </p:spPr>
      </p:pic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7042C-7559-2C61-0B3E-5CDFFB1A4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7280A-FC70-DA1F-CC74-1A4AF4A9F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48" y="91748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Architecture Diagram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9F6C571-60F5-2C07-538A-42F63A143374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952" y="1280319"/>
            <a:ext cx="7768194" cy="4297362"/>
          </a:xfrm>
        </p:spPr>
      </p:pic>
    </p:spTree>
    <p:extLst>
      <p:ext uri="{BB962C8B-B14F-4D97-AF65-F5344CB8AC3E}">
        <p14:creationId xmlns:p14="http://schemas.microsoft.com/office/powerpoint/2010/main" val="245316187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78504181">
      <a:dk1>
        <a:srgbClr val="000000"/>
      </a:dk1>
      <a:lt1>
        <a:srgbClr val="FFFFFF"/>
      </a:lt1>
      <a:dk2>
        <a:srgbClr val="FFF8F4"/>
      </a:dk2>
      <a:lt2>
        <a:srgbClr val="E8E8E8"/>
      </a:lt2>
      <a:accent1>
        <a:srgbClr val="EE7660"/>
      </a:accent1>
      <a:accent2>
        <a:srgbClr val="4D90EF"/>
      </a:accent2>
      <a:accent3>
        <a:srgbClr val="5B5160"/>
      </a:accent3>
      <a:accent4>
        <a:srgbClr val="2BC2B4"/>
      </a:accent4>
      <a:accent5>
        <a:srgbClr val="C097F8"/>
      </a:accent5>
      <a:accent6>
        <a:srgbClr val="FF9413"/>
      </a:accent6>
      <a:hlink>
        <a:srgbClr val="467886"/>
      </a:hlink>
      <a:folHlink>
        <a:srgbClr val="96607D"/>
      </a:folHlink>
    </a:clrScheme>
    <a:fontScheme name="Custom 49">
      <a:majorFont>
        <a:latin typeface="Tw Cen MT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04181_Win32_SL_V11" id="{D9600F65-346D-4C25-A611-673E5C44A142}" vid="{299F2556-E258-444F-A1E6-FA759CE228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130005B-6102-4F3C-A26F-485DF1BF971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E60708A-6461-4D7F-883F-7E25D731D32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BC90B52-91C7-4BE9-8AE0-180FFFE110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Shapes presentation</Template>
  <TotalTime>3053</TotalTime>
  <Words>459</Words>
  <Application>Microsoft Office PowerPoint</Application>
  <PresentationFormat>Widescreen</PresentationFormat>
  <Paragraphs>118</Paragraphs>
  <Slides>24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Aptos</vt:lpstr>
      <vt:lpstr>Arial</vt:lpstr>
      <vt:lpstr>Avenir Next LT Pro</vt:lpstr>
      <vt:lpstr>Avenir Next LT Pro Light</vt:lpstr>
      <vt:lpstr>Calibri</vt:lpstr>
      <vt:lpstr>Posterama</vt:lpstr>
      <vt:lpstr>Tw Cen MT</vt:lpstr>
      <vt:lpstr>Custom</vt:lpstr>
      <vt:lpstr>Hybrid CNN-TRANSFORMER Architecture for Automated Detection of Dental Periapical Diseases</vt:lpstr>
      <vt:lpstr>Outline</vt:lpstr>
      <vt:lpstr>Motivation &amp; Problem Statement</vt:lpstr>
      <vt:lpstr>Key Contributions</vt:lpstr>
      <vt:lpstr>Background: Why Hybrid?</vt:lpstr>
      <vt:lpstr>Related Work</vt:lpstr>
      <vt:lpstr>Segmented X‑ray Data for Periapical Diagnosis (Data in Brief, 2024)</vt:lpstr>
      <vt:lpstr>Pipeline</vt:lpstr>
      <vt:lpstr>Architecture Diagram</vt:lpstr>
      <vt:lpstr>Stage-1</vt:lpstr>
      <vt:lpstr>Stage-2</vt:lpstr>
      <vt:lpstr>Stage-3</vt:lpstr>
      <vt:lpstr>Stage-4</vt:lpstr>
      <vt:lpstr>Stage-5</vt:lpstr>
      <vt:lpstr>Stage-6</vt:lpstr>
      <vt:lpstr>Stage-7</vt:lpstr>
      <vt:lpstr>Stage-8</vt:lpstr>
      <vt:lpstr>Model Configuration</vt:lpstr>
      <vt:lpstr>Training Hyperparameters</vt:lpstr>
      <vt:lpstr>Training &amp; Validation Accuracy Graph</vt:lpstr>
      <vt:lpstr>Training &amp; Validation Accuracy Graph</vt:lpstr>
      <vt:lpstr>PowerPoint Presentation</vt:lpstr>
      <vt:lpstr>Thank you</vt:lpstr>
      <vt:lpstr>Speaking engagement metrics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salman sajid</dc:creator>
  <cp:lastModifiedBy>salman sajid</cp:lastModifiedBy>
  <cp:revision>1</cp:revision>
  <dcterms:created xsi:type="dcterms:W3CDTF">2025-12-03T20:17:20Z</dcterms:created>
  <dcterms:modified xsi:type="dcterms:W3CDTF">2025-12-05T23:10:54Z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